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5"/>
  </p:notesMasterIdLst>
  <p:handoutMasterIdLst>
    <p:handoutMasterId r:id="rId26"/>
  </p:handoutMasterIdLst>
  <p:sldIdLst>
    <p:sldId id="256" r:id="rId2"/>
    <p:sldId id="257" r:id="rId3"/>
    <p:sldId id="258" r:id="rId4"/>
    <p:sldId id="268" r:id="rId5"/>
    <p:sldId id="278" r:id="rId6"/>
    <p:sldId id="259" r:id="rId7"/>
    <p:sldId id="260" r:id="rId8"/>
    <p:sldId id="261" r:id="rId9"/>
    <p:sldId id="262" r:id="rId10"/>
    <p:sldId id="263" r:id="rId11"/>
    <p:sldId id="264" r:id="rId12"/>
    <p:sldId id="267" r:id="rId13"/>
    <p:sldId id="269" r:id="rId14"/>
    <p:sldId id="270" r:id="rId15"/>
    <p:sldId id="271" r:id="rId16"/>
    <p:sldId id="272" r:id="rId17"/>
    <p:sldId id="273" r:id="rId18"/>
    <p:sldId id="274" r:id="rId19"/>
    <p:sldId id="275" r:id="rId20"/>
    <p:sldId id="276" r:id="rId21"/>
    <p:sldId id="277" r:id="rId22"/>
    <p:sldId id="266"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4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582B4A-5F3F-4C9B-9642-49E97D6A9677}" type="datetimeFigureOut">
              <a:rPr lang="en-US" smtClean="0"/>
              <a:t>10/15/2014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BF88A4-BEAF-475E-B312-FCF61A4D7FD1}" type="slidenum">
              <a:rPr lang="en-US" smtClean="0"/>
              <a:t>‹#›</a:t>
            </a:fld>
            <a:endParaRPr lang="en-US"/>
          </a:p>
        </p:txBody>
      </p:sp>
    </p:spTree>
    <p:extLst>
      <p:ext uri="{BB962C8B-B14F-4D97-AF65-F5344CB8AC3E}">
        <p14:creationId xmlns:p14="http://schemas.microsoft.com/office/powerpoint/2010/main" val="387399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C9D6F-053C-4370-9E1A-2EEA6153835E}" type="datetimeFigureOut">
              <a:rPr lang="en-US" smtClean="0"/>
              <a:t>10/15/2014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3E768-39AF-4AD0-8A00-C437B62BD173}" type="slidenum">
              <a:rPr lang="en-US" smtClean="0"/>
              <a:t>‹#›</a:t>
            </a:fld>
            <a:endParaRPr lang="en-US"/>
          </a:p>
        </p:txBody>
      </p:sp>
    </p:spTree>
    <p:extLst>
      <p:ext uri="{BB962C8B-B14F-4D97-AF65-F5344CB8AC3E}">
        <p14:creationId xmlns:p14="http://schemas.microsoft.com/office/powerpoint/2010/main" val="72297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a:t>
            </a:fld>
            <a:endParaRPr lang="en-US"/>
          </a:p>
        </p:txBody>
      </p:sp>
    </p:spTree>
    <p:extLst>
      <p:ext uri="{BB962C8B-B14F-4D97-AF65-F5344CB8AC3E}">
        <p14:creationId xmlns:p14="http://schemas.microsoft.com/office/powerpoint/2010/main" val="181715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10</a:t>
            </a:fld>
            <a:endParaRPr lang="en-US"/>
          </a:p>
        </p:txBody>
      </p:sp>
    </p:spTree>
    <p:extLst>
      <p:ext uri="{BB962C8B-B14F-4D97-AF65-F5344CB8AC3E}">
        <p14:creationId xmlns:p14="http://schemas.microsoft.com/office/powerpoint/2010/main" val="398792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11</a:t>
            </a:fld>
            <a:endParaRPr lang="en-US"/>
          </a:p>
        </p:txBody>
      </p:sp>
    </p:spTree>
    <p:extLst>
      <p:ext uri="{BB962C8B-B14F-4D97-AF65-F5344CB8AC3E}">
        <p14:creationId xmlns:p14="http://schemas.microsoft.com/office/powerpoint/2010/main" val="302720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12</a:t>
            </a:fld>
            <a:endParaRPr lang="en-US"/>
          </a:p>
        </p:txBody>
      </p:sp>
    </p:spTree>
    <p:extLst>
      <p:ext uri="{BB962C8B-B14F-4D97-AF65-F5344CB8AC3E}">
        <p14:creationId xmlns:p14="http://schemas.microsoft.com/office/powerpoint/2010/main" val="304978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13</a:t>
            </a:fld>
            <a:endParaRPr lang="en-US"/>
          </a:p>
        </p:txBody>
      </p:sp>
    </p:spTree>
    <p:extLst>
      <p:ext uri="{BB962C8B-B14F-4D97-AF65-F5344CB8AC3E}">
        <p14:creationId xmlns:p14="http://schemas.microsoft.com/office/powerpoint/2010/main" val="164361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14</a:t>
            </a:fld>
            <a:endParaRPr lang="en-US"/>
          </a:p>
        </p:txBody>
      </p:sp>
    </p:spTree>
    <p:extLst>
      <p:ext uri="{BB962C8B-B14F-4D97-AF65-F5344CB8AC3E}">
        <p14:creationId xmlns:p14="http://schemas.microsoft.com/office/powerpoint/2010/main" val="71525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15</a:t>
            </a:fld>
            <a:endParaRPr lang="en-US"/>
          </a:p>
        </p:txBody>
      </p:sp>
    </p:spTree>
    <p:extLst>
      <p:ext uri="{BB962C8B-B14F-4D97-AF65-F5344CB8AC3E}">
        <p14:creationId xmlns:p14="http://schemas.microsoft.com/office/powerpoint/2010/main" val="125403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16</a:t>
            </a:fld>
            <a:endParaRPr lang="en-US"/>
          </a:p>
        </p:txBody>
      </p:sp>
    </p:spTree>
    <p:extLst>
      <p:ext uri="{BB962C8B-B14F-4D97-AF65-F5344CB8AC3E}">
        <p14:creationId xmlns:p14="http://schemas.microsoft.com/office/powerpoint/2010/main" val="387884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17</a:t>
            </a:fld>
            <a:endParaRPr lang="en-US"/>
          </a:p>
        </p:txBody>
      </p:sp>
    </p:spTree>
    <p:extLst>
      <p:ext uri="{BB962C8B-B14F-4D97-AF65-F5344CB8AC3E}">
        <p14:creationId xmlns:p14="http://schemas.microsoft.com/office/powerpoint/2010/main" val="360600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18</a:t>
            </a:fld>
            <a:endParaRPr lang="en-US"/>
          </a:p>
        </p:txBody>
      </p:sp>
    </p:spTree>
    <p:extLst>
      <p:ext uri="{BB962C8B-B14F-4D97-AF65-F5344CB8AC3E}">
        <p14:creationId xmlns:p14="http://schemas.microsoft.com/office/powerpoint/2010/main" val="2684871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19</a:t>
            </a:fld>
            <a:endParaRPr lang="en-US"/>
          </a:p>
        </p:txBody>
      </p:sp>
    </p:spTree>
    <p:extLst>
      <p:ext uri="{BB962C8B-B14F-4D97-AF65-F5344CB8AC3E}">
        <p14:creationId xmlns:p14="http://schemas.microsoft.com/office/powerpoint/2010/main" val="214398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2</a:t>
            </a:fld>
            <a:endParaRPr lang="en-US"/>
          </a:p>
        </p:txBody>
      </p:sp>
    </p:spTree>
    <p:extLst>
      <p:ext uri="{BB962C8B-B14F-4D97-AF65-F5344CB8AC3E}">
        <p14:creationId xmlns:p14="http://schemas.microsoft.com/office/powerpoint/2010/main" val="96687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20</a:t>
            </a:fld>
            <a:endParaRPr lang="en-US"/>
          </a:p>
        </p:txBody>
      </p:sp>
    </p:spTree>
    <p:extLst>
      <p:ext uri="{BB962C8B-B14F-4D97-AF65-F5344CB8AC3E}">
        <p14:creationId xmlns:p14="http://schemas.microsoft.com/office/powerpoint/2010/main" val="85981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21</a:t>
            </a:fld>
            <a:endParaRPr lang="en-US"/>
          </a:p>
        </p:txBody>
      </p:sp>
    </p:spTree>
    <p:extLst>
      <p:ext uri="{BB962C8B-B14F-4D97-AF65-F5344CB8AC3E}">
        <p14:creationId xmlns:p14="http://schemas.microsoft.com/office/powerpoint/2010/main" val="102943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22</a:t>
            </a:fld>
            <a:endParaRPr lang="en-US"/>
          </a:p>
        </p:txBody>
      </p:sp>
    </p:spTree>
    <p:extLst>
      <p:ext uri="{BB962C8B-B14F-4D97-AF65-F5344CB8AC3E}">
        <p14:creationId xmlns:p14="http://schemas.microsoft.com/office/powerpoint/2010/main" val="3021068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23</a:t>
            </a:fld>
            <a:endParaRPr lang="en-US"/>
          </a:p>
        </p:txBody>
      </p:sp>
    </p:spTree>
    <p:extLst>
      <p:ext uri="{BB962C8B-B14F-4D97-AF65-F5344CB8AC3E}">
        <p14:creationId xmlns:p14="http://schemas.microsoft.com/office/powerpoint/2010/main" val="163290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3</a:t>
            </a:fld>
            <a:endParaRPr lang="en-US"/>
          </a:p>
        </p:txBody>
      </p:sp>
    </p:spTree>
    <p:extLst>
      <p:ext uri="{BB962C8B-B14F-4D97-AF65-F5344CB8AC3E}">
        <p14:creationId xmlns:p14="http://schemas.microsoft.com/office/powerpoint/2010/main" val="85390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4</a:t>
            </a:fld>
            <a:endParaRPr lang="en-US"/>
          </a:p>
        </p:txBody>
      </p:sp>
    </p:spTree>
    <p:extLst>
      <p:ext uri="{BB962C8B-B14F-4D97-AF65-F5344CB8AC3E}">
        <p14:creationId xmlns:p14="http://schemas.microsoft.com/office/powerpoint/2010/main" val="315174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5</a:t>
            </a:fld>
            <a:endParaRPr lang="en-US"/>
          </a:p>
        </p:txBody>
      </p:sp>
    </p:spTree>
    <p:extLst>
      <p:ext uri="{BB962C8B-B14F-4D97-AF65-F5344CB8AC3E}">
        <p14:creationId xmlns:p14="http://schemas.microsoft.com/office/powerpoint/2010/main" val="16865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6</a:t>
            </a:fld>
            <a:endParaRPr lang="en-US"/>
          </a:p>
        </p:txBody>
      </p:sp>
    </p:spTree>
    <p:extLst>
      <p:ext uri="{BB962C8B-B14F-4D97-AF65-F5344CB8AC3E}">
        <p14:creationId xmlns:p14="http://schemas.microsoft.com/office/powerpoint/2010/main" val="228185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7</a:t>
            </a:fld>
            <a:endParaRPr lang="en-US"/>
          </a:p>
        </p:txBody>
      </p:sp>
    </p:spTree>
    <p:extLst>
      <p:ext uri="{BB962C8B-B14F-4D97-AF65-F5344CB8AC3E}">
        <p14:creationId xmlns:p14="http://schemas.microsoft.com/office/powerpoint/2010/main" val="184799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8</a:t>
            </a:fld>
            <a:endParaRPr lang="en-US"/>
          </a:p>
        </p:txBody>
      </p:sp>
    </p:spTree>
    <p:extLst>
      <p:ext uri="{BB962C8B-B14F-4D97-AF65-F5344CB8AC3E}">
        <p14:creationId xmlns:p14="http://schemas.microsoft.com/office/powerpoint/2010/main" val="335530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3E768-39AF-4AD0-8A00-C437B62BD173}" type="slidenum">
              <a:rPr lang="en-US" smtClean="0"/>
              <a:t>9</a:t>
            </a:fld>
            <a:endParaRPr lang="en-US"/>
          </a:p>
        </p:txBody>
      </p:sp>
    </p:spTree>
    <p:extLst>
      <p:ext uri="{BB962C8B-B14F-4D97-AF65-F5344CB8AC3E}">
        <p14:creationId xmlns:p14="http://schemas.microsoft.com/office/powerpoint/2010/main" val="367186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8087078-C809-C049-8BDE-F349E8F9A75F}"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87078-C809-C049-8BDE-F349E8F9A75F}"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CCF01-A967-614D-A33C-256A6DABDB52}" type="slidenum">
              <a:rPr lang="en-US" smtClean="0"/>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8087078-C809-C049-8BDE-F349E8F9A75F}"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CCF01-A967-614D-A33C-256A6DABDB52}" type="slidenum">
              <a:rPr lang="en-US" smtClean="0"/>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08087078-C809-C049-8BDE-F349E8F9A75F}"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CCF01-A967-614D-A33C-256A6DABDB52}" type="slidenum">
              <a:rPr lang="en-US" smtClean="0"/>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8087078-C809-C049-8BDE-F349E8F9A75F}"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CCF01-A967-614D-A33C-256A6DABDB52}" type="slidenum">
              <a:rPr lang="en-US" smtClean="0"/>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8087078-C809-C049-8BDE-F349E8F9A75F}" type="datetimeFigureOut">
              <a:rPr lang="en-US" smtClean="0"/>
              <a:t>10/15/2014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87078-C809-C049-8BDE-F349E8F9A75F}"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CCF01-A967-614D-A33C-256A6DABDB52}" type="slidenum">
              <a:rPr lang="en-US" smtClean="0"/>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8087078-C809-C049-8BDE-F349E8F9A75F}"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CCF01-A967-614D-A33C-256A6DABDB52}" type="slidenum">
              <a:rPr lang="en-US" smtClean="0"/>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8087078-C809-C049-8BDE-F349E8F9A75F}"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CCF01-A967-614D-A33C-256A6DABDB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8087078-C809-C049-8BDE-F349E8F9A75F}"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DCCF01-A967-614D-A33C-256A6DABDB52}" type="slidenum">
              <a:rPr lang="en-US" smtClean="0"/>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87078-C809-C049-8BDE-F349E8F9A75F}"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DCCF01-A967-614D-A33C-256A6DABDB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87078-C809-C049-8BDE-F349E8F9A75F}"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19841-B96A-4DD9-B158-9961937F6A4E}"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87078-C809-C049-8BDE-F349E8F9A75F}" type="datetimeFigureOut">
              <a:rPr lang="en-US" smtClean="0"/>
              <a:t>10/15/2014</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3DCCF01-A967-614D-A33C-256A6DABDB5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arcconline.org/samples/mathematics/grade-3-mathematic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parcconline.org/samples/english-language-artsliteracy/grade-3-elaliteracy" TargetMode="External"/><Relationship Id="rId4" Type="http://schemas.openxmlformats.org/officeDocument/2006/relationships/hyperlink" Target="http://www.state.nj.us/education/sca/parc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restandards.org/what-parents-should-kno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4533" y="609600"/>
            <a:ext cx="4910328" cy="2130552"/>
          </a:xfrm>
        </p:spPr>
        <p:txBody>
          <a:bodyPr>
            <a:normAutofit fontScale="90000"/>
          </a:bodyPr>
          <a:lstStyle/>
          <a:p>
            <a:r>
              <a:rPr lang="en-US" dirty="0" smtClean="0"/>
              <a:t>Grandview’s </a:t>
            </a:r>
            <a:br>
              <a:rPr lang="en-US" dirty="0" smtClean="0"/>
            </a:br>
            <a:r>
              <a:rPr lang="en-US" dirty="0" smtClean="0"/>
              <a:t>PARCC Presentation</a:t>
            </a:r>
            <a:endParaRPr lang="en-US" dirty="0"/>
          </a:p>
        </p:txBody>
      </p:sp>
      <p:sp>
        <p:nvSpPr>
          <p:cNvPr id="3" name="Subtitle 2"/>
          <p:cNvSpPr>
            <a:spLocks noGrp="1"/>
          </p:cNvSpPr>
          <p:nvPr>
            <p:ph type="subTitle" idx="1"/>
          </p:nvPr>
        </p:nvSpPr>
        <p:spPr>
          <a:xfrm>
            <a:off x="4114800" y="2824420"/>
            <a:ext cx="4910328" cy="886968"/>
          </a:xfrm>
        </p:spPr>
        <p:txBody>
          <a:bodyPr/>
          <a:lstStyle/>
          <a:p>
            <a:r>
              <a:rPr lang="en-US" dirty="0" smtClean="0"/>
              <a:t>October 14, 2014</a:t>
            </a:r>
            <a:endParaRPr lang="en-US" dirty="0"/>
          </a:p>
        </p:txBody>
      </p:sp>
      <p:pic>
        <p:nvPicPr>
          <p:cNvPr id="5" name="Picture 4" descr="students_with_computers.jpg"/>
          <p:cNvPicPr>
            <a:picLocks noChangeAspect="1"/>
          </p:cNvPicPr>
          <p:nvPr/>
        </p:nvPicPr>
        <p:blipFill>
          <a:blip r:embed="rId3"/>
          <a:stretch>
            <a:fillRect/>
          </a:stretch>
        </p:blipFill>
        <p:spPr>
          <a:xfrm>
            <a:off x="4931178" y="3711388"/>
            <a:ext cx="3857222" cy="25714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PARCC vs. Traditional Assessments</a:t>
            </a:r>
            <a:endParaRPr lang="en-US" dirty="0"/>
          </a:p>
        </p:txBody>
      </p:sp>
      <p:sp>
        <p:nvSpPr>
          <p:cNvPr id="3" name="Content Placeholder 2"/>
          <p:cNvSpPr>
            <a:spLocks noGrp="1"/>
          </p:cNvSpPr>
          <p:nvPr>
            <p:ph idx="1"/>
          </p:nvPr>
        </p:nvSpPr>
        <p:spPr>
          <a:xfrm>
            <a:off x="220133" y="1710268"/>
            <a:ext cx="8466667" cy="5147732"/>
          </a:xfrm>
        </p:spPr>
        <p:txBody>
          <a:bodyPr>
            <a:normAutofit lnSpcReduction="10000"/>
          </a:bodyPr>
          <a:lstStyle/>
          <a:p>
            <a:r>
              <a:rPr lang="en-US" dirty="0" smtClean="0"/>
              <a:t> In ELA/literacy, the PARCC assessments will look much deeper at student writing abilities and critical-thinking skills</a:t>
            </a:r>
          </a:p>
          <a:p>
            <a:r>
              <a:rPr lang="en-US" dirty="0" smtClean="0"/>
              <a:t>In math, students will have to solve complex problems, show their work, and demonstrate how they solved the problem </a:t>
            </a:r>
          </a:p>
          <a:p>
            <a:r>
              <a:rPr lang="en-US" dirty="0" smtClean="0"/>
              <a:t> PARCC will more closely resemble high-quality classroom work. PARCC will measure what children are learning, in a more meaningful way.</a:t>
            </a:r>
          </a:p>
          <a:p>
            <a:r>
              <a:rPr lang="en-US" dirty="0" smtClean="0"/>
              <a:t> </a:t>
            </a:r>
            <a:r>
              <a:rPr lang="en-US" dirty="0" err="1" smtClean="0"/>
              <a:t>PARCC’s</a:t>
            </a:r>
            <a:r>
              <a:rPr lang="en-US" dirty="0" smtClean="0"/>
              <a:t> estimated testing time is reasonable</a:t>
            </a:r>
          </a:p>
          <a:p>
            <a:r>
              <a:rPr lang="en-US" dirty="0" smtClean="0"/>
              <a:t>PARCC is designed to measure the full range of knowledge and skills students need to be career and college ready or on track toward that goal, through performance based tasks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PARCC vs. Traditional Assessments Continued </a:t>
            </a:r>
            <a:endParaRPr lang="en-US" dirty="0"/>
          </a:p>
        </p:txBody>
      </p:sp>
      <p:sp>
        <p:nvSpPr>
          <p:cNvPr id="3" name="Content Placeholder 2"/>
          <p:cNvSpPr>
            <a:spLocks noGrp="1"/>
          </p:cNvSpPr>
          <p:nvPr>
            <p:ph idx="1"/>
          </p:nvPr>
        </p:nvSpPr>
        <p:spPr>
          <a:xfrm>
            <a:off x="220133" y="1710268"/>
            <a:ext cx="8466667" cy="5147732"/>
          </a:xfrm>
        </p:spPr>
        <p:txBody>
          <a:bodyPr>
            <a:normAutofit/>
          </a:bodyPr>
          <a:lstStyle/>
          <a:p>
            <a:r>
              <a:rPr lang="en-US" dirty="0" smtClean="0"/>
              <a:t>PARCC is innovative in design and more engaging for students</a:t>
            </a:r>
          </a:p>
          <a:p>
            <a:r>
              <a:rPr lang="en-US" dirty="0" smtClean="0"/>
              <a:t>PARCC will produce a clearer and more accurate picture of student achievement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Sample Questions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L 1.jpg"/>
          <p:cNvPicPr>
            <a:picLocks noChangeAspect="1"/>
          </p:cNvPicPr>
          <p:nvPr/>
        </p:nvPicPr>
        <p:blipFill>
          <a:blip r:embed="rId3"/>
          <a:stretch>
            <a:fillRect/>
          </a:stretch>
        </p:blipFill>
        <p:spPr>
          <a:xfrm>
            <a:off x="0" y="83045"/>
            <a:ext cx="9144000" cy="66919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L 2.jpg"/>
          <p:cNvPicPr>
            <a:picLocks noChangeAspect="1"/>
          </p:cNvPicPr>
          <p:nvPr/>
        </p:nvPicPr>
        <p:blipFill>
          <a:blip r:embed="rId3"/>
          <a:stretch>
            <a:fillRect/>
          </a:stretch>
        </p:blipFill>
        <p:spPr>
          <a:xfrm>
            <a:off x="0" y="210787"/>
            <a:ext cx="9144000" cy="64364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l 3.jpg"/>
          <p:cNvPicPr>
            <a:picLocks noChangeAspect="1"/>
          </p:cNvPicPr>
          <p:nvPr/>
        </p:nvPicPr>
        <p:blipFill>
          <a:blip r:embed="rId3"/>
          <a:stretch>
            <a:fillRect/>
          </a:stretch>
        </p:blipFill>
        <p:spPr>
          <a:xfrm>
            <a:off x="0" y="190750"/>
            <a:ext cx="9144000" cy="64764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l 4.jpg"/>
          <p:cNvPicPr>
            <a:picLocks noChangeAspect="1"/>
          </p:cNvPicPr>
          <p:nvPr/>
        </p:nvPicPr>
        <p:blipFill>
          <a:blip r:embed="rId3"/>
          <a:stretch>
            <a:fillRect/>
          </a:stretch>
        </p:blipFill>
        <p:spPr>
          <a:xfrm>
            <a:off x="0" y="125322"/>
            <a:ext cx="9144000" cy="66073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l5.jpg"/>
          <p:cNvPicPr>
            <a:picLocks noChangeAspect="1"/>
          </p:cNvPicPr>
          <p:nvPr/>
        </p:nvPicPr>
        <p:blipFill>
          <a:blip r:embed="rId3"/>
          <a:stretch>
            <a:fillRect/>
          </a:stretch>
        </p:blipFill>
        <p:spPr>
          <a:xfrm>
            <a:off x="0" y="147775"/>
            <a:ext cx="9144000" cy="65624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h PARCC 1.jpg"/>
          <p:cNvPicPr>
            <a:picLocks noChangeAspect="1"/>
          </p:cNvPicPr>
          <p:nvPr/>
        </p:nvPicPr>
        <p:blipFill>
          <a:blip r:embed="rId3"/>
          <a:stretch>
            <a:fillRect/>
          </a:stretch>
        </p:blipFill>
        <p:spPr>
          <a:xfrm>
            <a:off x="641350" y="133350"/>
            <a:ext cx="7861300" cy="65913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h 2.jpg"/>
          <p:cNvPicPr>
            <a:picLocks noChangeAspect="1"/>
          </p:cNvPicPr>
          <p:nvPr/>
        </p:nvPicPr>
        <p:blipFill>
          <a:blip r:embed="rId3"/>
          <a:stretch>
            <a:fillRect/>
          </a:stretch>
        </p:blipFill>
        <p:spPr>
          <a:xfrm>
            <a:off x="541867" y="359033"/>
            <a:ext cx="8195733" cy="2672034"/>
          </a:xfrm>
          <a:prstGeom prst="rect">
            <a:avLst/>
          </a:prstGeom>
        </p:spPr>
      </p:pic>
      <p:pic>
        <p:nvPicPr>
          <p:cNvPr id="3" name="Picture 2" descr="math 4.jpg"/>
          <p:cNvPicPr>
            <a:picLocks noChangeAspect="1"/>
          </p:cNvPicPr>
          <p:nvPr/>
        </p:nvPicPr>
        <p:blipFill>
          <a:blip r:embed="rId4"/>
          <a:stretch>
            <a:fillRect/>
          </a:stretch>
        </p:blipFill>
        <p:spPr>
          <a:xfrm>
            <a:off x="1085850" y="3314700"/>
            <a:ext cx="6972300" cy="3289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0" y="1778000"/>
            <a:ext cx="8229600" cy="4673600"/>
          </a:xfrm>
        </p:spPr>
        <p:txBody>
          <a:bodyPr>
            <a:normAutofit fontScale="92500" lnSpcReduction="20000"/>
          </a:bodyPr>
          <a:lstStyle/>
          <a:p>
            <a:r>
              <a:rPr lang="en-US" dirty="0" smtClean="0"/>
              <a:t> </a:t>
            </a:r>
            <a:r>
              <a:rPr lang="en-US" sz="2800" dirty="0" smtClean="0"/>
              <a:t>Presenters</a:t>
            </a:r>
          </a:p>
          <a:p>
            <a:pPr lvl="1"/>
            <a:r>
              <a:rPr lang="en-US" sz="2800" dirty="0" smtClean="0"/>
              <a:t>Meghan MacMillan</a:t>
            </a:r>
          </a:p>
          <a:p>
            <a:pPr lvl="1"/>
            <a:r>
              <a:rPr lang="en-US" sz="2800" dirty="0" smtClean="0"/>
              <a:t>Regina </a:t>
            </a:r>
            <a:r>
              <a:rPr lang="en-US" sz="2800" dirty="0" err="1" smtClean="0"/>
              <a:t>Vassilatos</a:t>
            </a:r>
            <a:endParaRPr lang="en-US" sz="2800" dirty="0" smtClean="0"/>
          </a:p>
          <a:p>
            <a:pPr lvl="1"/>
            <a:r>
              <a:rPr lang="en-US" sz="2800" dirty="0" smtClean="0"/>
              <a:t>Kelly Nickels</a:t>
            </a:r>
          </a:p>
          <a:p>
            <a:pPr lvl="1"/>
            <a:r>
              <a:rPr lang="en-US" sz="2800" dirty="0" smtClean="0"/>
              <a:t>Carolyn Romanoski</a:t>
            </a:r>
          </a:p>
          <a:p>
            <a:pPr lvl="1"/>
            <a:r>
              <a:rPr lang="en-US" sz="2800" dirty="0" smtClean="0"/>
              <a:t>Raj Bansal </a:t>
            </a:r>
          </a:p>
          <a:p>
            <a:r>
              <a:rPr lang="en-US" sz="2800" dirty="0" smtClean="0"/>
              <a:t>Schedule </a:t>
            </a:r>
          </a:p>
          <a:p>
            <a:pPr lvl="1"/>
            <a:r>
              <a:rPr lang="en-US" sz="2800" dirty="0" smtClean="0"/>
              <a:t>Opening</a:t>
            </a:r>
          </a:p>
          <a:p>
            <a:pPr lvl="1"/>
            <a:r>
              <a:rPr lang="en-US" sz="2800" dirty="0" smtClean="0"/>
              <a:t>Break out sessions- Language Arts, Math, Technology </a:t>
            </a:r>
          </a:p>
          <a:p>
            <a:pPr lvl="1"/>
            <a:r>
              <a:rPr lang="en-US" sz="2800" dirty="0" smtClean="0"/>
              <a:t>Questions and Answers with Mrs. Carolyn Keck </a:t>
            </a:r>
          </a:p>
          <a:p>
            <a:pPr lvl="1">
              <a:buNone/>
            </a:pPr>
            <a:endParaRPr lang="en-US" dirty="0"/>
          </a:p>
        </p:txBody>
      </p:sp>
      <p:pic>
        <p:nvPicPr>
          <p:cNvPr id="4" name="Picture 3" descr="book .jpg"/>
          <p:cNvPicPr>
            <a:picLocks noChangeAspect="1"/>
          </p:cNvPicPr>
          <p:nvPr/>
        </p:nvPicPr>
        <p:blipFill>
          <a:blip r:embed="rId3"/>
          <a:stretch>
            <a:fillRect/>
          </a:stretch>
        </p:blipFill>
        <p:spPr>
          <a:xfrm>
            <a:off x="5034321" y="2370667"/>
            <a:ext cx="2433277" cy="1930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h 3a.jpg"/>
          <p:cNvPicPr>
            <a:picLocks noChangeAspect="1"/>
          </p:cNvPicPr>
          <p:nvPr/>
        </p:nvPicPr>
        <p:blipFill>
          <a:blip r:embed="rId3"/>
          <a:stretch>
            <a:fillRect/>
          </a:stretch>
        </p:blipFill>
        <p:spPr>
          <a:xfrm>
            <a:off x="0" y="348247"/>
            <a:ext cx="9144000" cy="42311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h 3b.jpg"/>
          <p:cNvPicPr>
            <a:picLocks noChangeAspect="1"/>
          </p:cNvPicPr>
          <p:nvPr/>
        </p:nvPicPr>
        <p:blipFill>
          <a:blip r:embed="rId3"/>
          <a:stretch>
            <a:fillRect/>
          </a:stretch>
        </p:blipFill>
        <p:spPr>
          <a:xfrm>
            <a:off x="1083733" y="709520"/>
            <a:ext cx="7044266" cy="589447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normAutofit lnSpcReduction="10000"/>
          </a:bodyPr>
          <a:lstStyle/>
          <a:p>
            <a:r>
              <a:rPr lang="en-US" dirty="0" smtClean="0"/>
              <a:t> There will be little/no data from this year, data will be accessible in 2015/16</a:t>
            </a:r>
          </a:p>
          <a:p>
            <a:r>
              <a:rPr lang="en-US" dirty="0" smtClean="0"/>
              <a:t>PARCC website- We have not adopted all parts of the PARCC so be careful on the website</a:t>
            </a:r>
          </a:p>
          <a:p>
            <a:r>
              <a:rPr lang="en-US" dirty="0" smtClean="0"/>
              <a:t> Rubrics- They are changing the levels of proficiency (4 or 5?) </a:t>
            </a:r>
          </a:p>
          <a:p>
            <a:r>
              <a:rPr lang="en-US" dirty="0" smtClean="0"/>
              <a:t> As soon as information is released, we will update you</a:t>
            </a:r>
          </a:p>
          <a:p>
            <a:r>
              <a:rPr lang="en-US" dirty="0" smtClean="0"/>
              <a:t> Nov 12</a:t>
            </a:r>
            <a:r>
              <a:rPr lang="en-US" baseline="30000" dirty="0" smtClean="0"/>
              <a:t>th</a:t>
            </a:r>
            <a:r>
              <a:rPr lang="en-US" dirty="0" smtClean="0"/>
              <a:t>- Piscataway HS PARCC session #2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Websites</a:t>
            </a:r>
            <a:endParaRPr lang="en-US" dirty="0"/>
          </a:p>
        </p:txBody>
      </p:sp>
      <p:sp>
        <p:nvSpPr>
          <p:cNvPr id="3" name="Content Placeholder 2"/>
          <p:cNvSpPr>
            <a:spLocks noGrp="1"/>
          </p:cNvSpPr>
          <p:nvPr>
            <p:ph idx="1"/>
          </p:nvPr>
        </p:nvSpPr>
        <p:spPr/>
        <p:txBody>
          <a:bodyPr>
            <a:normAutofit/>
          </a:bodyPr>
          <a:lstStyle/>
          <a:p>
            <a:r>
              <a:rPr lang="en-US" dirty="0" smtClean="0">
                <a:hlinkClick r:id="rId3"/>
              </a:rPr>
              <a:t>http://piscatawayschools.org/parent_center/common_core_corner</a:t>
            </a:r>
          </a:p>
          <a:p>
            <a:r>
              <a:rPr lang="en-US" dirty="0" smtClean="0"/>
              <a:t> </a:t>
            </a:r>
            <a:r>
              <a:rPr lang="en-US" dirty="0" smtClean="0">
                <a:hlinkClick r:id="rId4"/>
              </a:rPr>
              <a:t>http://www.state.nj.us/education/sca/parcc/</a:t>
            </a:r>
            <a:endParaRPr lang="en-US" dirty="0" smtClean="0">
              <a:hlinkClick r:id="rId3"/>
            </a:endParaRPr>
          </a:p>
          <a:p>
            <a:r>
              <a:rPr lang="en-US" dirty="0" smtClean="0">
                <a:hlinkClick r:id="rId3"/>
              </a:rPr>
              <a:t>http://www.parcconline.org/samples/mathematics/grade-3-mathematics</a:t>
            </a:r>
            <a:r>
              <a:rPr lang="en-US" dirty="0" smtClean="0"/>
              <a:t> </a:t>
            </a:r>
          </a:p>
          <a:p>
            <a:r>
              <a:rPr lang="en-US" dirty="0" smtClean="0"/>
              <a:t> </a:t>
            </a:r>
            <a:r>
              <a:rPr lang="en-US" dirty="0" smtClean="0">
                <a:hlinkClick r:id="rId5"/>
              </a:rPr>
              <a:t>http://www.parcconline.org/samples/english-language-artsliteracy/grade-3-elaliteracy</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a:t>
            </a:r>
            <a:endParaRPr lang="en-US" dirty="0"/>
          </a:p>
        </p:txBody>
      </p:sp>
      <p:sp>
        <p:nvSpPr>
          <p:cNvPr id="3" name="Content Placeholder 2"/>
          <p:cNvSpPr>
            <a:spLocks noGrp="1"/>
          </p:cNvSpPr>
          <p:nvPr>
            <p:ph idx="1"/>
          </p:nvPr>
        </p:nvSpPr>
        <p:spPr>
          <a:xfrm>
            <a:off x="0" y="1794932"/>
            <a:ext cx="9144000" cy="5063067"/>
          </a:xfrm>
        </p:spPr>
        <p:txBody>
          <a:bodyPr>
            <a:normAutofit lnSpcReduction="10000"/>
          </a:bodyPr>
          <a:lstStyle/>
          <a:p>
            <a:r>
              <a:rPr lang="en-US" dirty="0" smtClean="0"/>
              <a:t>What?</a:t>
            </a:r>
          </a:p>
          <a:p>
            <a:pPr lvl="1"/>
            <a:r>
              <a:rPr lang="en-US" dirty="0" smtClean="0"/>
              <a:t>a set of clear college- and career-ready standards for kindergarten through 12th grade in English language arts/literacy and mathematics</a:t>
            </a:r>
          </a:p>
          <a:p>
            <a:r>
              <a:rPr lang="en-US" dirty="0" smtClean="0"/>
              <a:t>Who?</a:t>
            </a:r>
          </a:p>
          <a:p>
            <a:pPr lvl="1"/>
            <a:r>
              <a:rPr lang="en-US" dirty="0" smtClean="0"/>
              <a:t>43 states including New Jersey have adopted the common core since 2010</a:t>
            </a:r>
          </a:p>
          <a:p>
            <a:r>
              <a:rPr lang="en-US" dirty="0" smtClean="0"/>
              <a:t>Why?</a:t>
            </a:r>
          </a:p>
          <a:p>
            <a:pPr lvl="1"/>
            <a:r>
              <a:rPr lang="en-US" dirty="0" smtClean="0"/>
              <a:t>With these high standards that are consistent across </a:t>
            </a:r>
            <a:r>
              <a:rPr lang="en-US" dirty="0" err="1" smtClean="0"/>
              <a:t>states,teachers</a:t>
            </a:r>
            <a:r>
              <a:rPr lang="en-US" dirty="0" smtClean="0"/>
              <a:t>, parents, and students have a set of clear expectations to ensure that all students have the skills and knowledge necessary to succeed in college, career, and life upon graduation from high school, regardless of where they live</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core map.jpg"/>
          <p:cNvPicPr>
            <a:picLocks noChangeAspect="1"/>
          </p:cNvPicPr>
          <p:nvPr/>
        </p:nvPicPr>
        <p:blipFill>
          <a:blip r:embed="rId3"/>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hlinkClick r:id="rId3"/>
              </a:rPr>
              <a:t>http://www.corestandards.org/what-parents-should-know</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21832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a:t>
            </a:r>
            <a:endParaRPr lang="en-US" dirty="0"/>
          </a:p>
        </p:txBody>
      </p:sp>
      <p:sp>
        <p:nvSpPr>
          <p:cNvPr id="3" name="Content Placeholder 2"/>
          <p:cNvSpPr>
            <a:spLocks noGrp="1"/>
          </p:cNvSpPr>
          <p:nvPr>
            <p:ph idx="1"/>
          </p:nvPr>
        </p:nvSpPr>
        <p:spPr>
          <a:xfrm>
            <a:off x="237066" y="1744132"/>
            <a:ext cx="8703734" cy="4910667"/>
          </a:xfrm>
        </p:spPr>
        <p:txBody>
          <a:bodyPr>
            <a:normAutofit/>
          </a:bodyPr>
          <a:lstStyle/>
          <a:p>
            <a:r>
              <a:rPr lang="en-US" dirty="0" smtClean="0"/>
              <a:t> PARCC= The Partnership for Assessment of Readiness for College and Careers</a:t>
            </a:r>
          </a:p>
          <a:p>
            <a:r>
              <a:rPr lang="en-US" dirty="0" smtClean="0"/>
              <a:t>The PARCC is aligned to the common core</a:t>
            </a:r>
          </a:p>
          <a:p>
            <a:r>
              <a:rPr lang="en-US" dirty="0" smtClean="0"/>
              <a:t> Math- require students to solve problems using mathematical reasoning and to be able to model mathematical principles</a:t>
            </a:r>
          </a:p>
          <a:p>
            <a:r>
              <a:rPr lang="en-US" dirty="0" smtClean="0"/>
              <a:t>Literacy- students will be required to closely read multiple passages and to write essay responses in literary analysis, research tasks and narrative tasks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Parts of PARCC</a:t>
            </a:r>
            <a:endParaRPr lang="en-US" dirty="0"/>
          </a:p>
        </p:txBody>
      </p:sp>
      <p:sp>
        <p:nvSpPr>
          <p:cNvPr id="3" name="Content Placeholder 2"/>
          <p:cNvSpPr>
            <a:spLocks noGrp="1"/>
          </p:cNvSpPr>
          <p:nvPr>
            <p:ph idx="1"/>
          </p:nvPr>
        </p:nvSpPr>
        <p:spPr>
          <a:xfrm>
            <a:off x="0" y="1761067"/>
            <a:ext cx="4250267" cy="4876800"/>
          </a:xfrm>
        </p:spPr>
        <p:txBody>
          <a:bodyPr/>
          <a:lstStyle/>
          <a:p>
            <a:r>
              <a:rPr lang="en-US" dirty="0" smtClean="0"/>
              <a:t> </a:t>
            </a:r>
            <a:r>
              <a:rPr lang="en-US" sz="2800" dirty="0" smtClean="0"/>
              <a:t>Performance Based Assessment (PBA)</a:t>
            </a:r>
          </a:p>
          <a:p>
            <a:pPr lvl="1"/>
            <a:r>
              <a:rPr lang="en-US" sz="2800" dirty="0" smtClean="0"/>
              <a:t>20 day window (March 2-27)</a:t>
            </a:r>
          </a:p>
          <a:p>
            <a:pPr lvl="1"/>
            <a:r>
              <a:rPr lang="en-US" sz="2800" dirty="0" smtClean="0"/>
              <a:t>ELA- 1-2 days of testing</a:t>
            </a:r>
          </a:p>
          <a:p>
            <a:pPr lvl="1"/>
            <a:r>
              <a:rPr lang="en-US" sz="2800" dirty="0" smtClean="0"/>
              <a:t>Math- 2 days with 50 minutes of testing each day</a:t>
            </a:r>
            <a:endParaRPr lang="en-US" sz="2800" dirty="0"/>
          </a:p>
        </p:txBody>
      </p:sp>
      <p:sp>
        <p:nvSpPr>
          <p:cNvPr id="4" name="Content Placeholder 2"/>
          <p:cNvSpPr txBox="1">
            <a:spLocks/>
          </p:cNvSpPr>
          <p:nvPr/>
        </p:nvSpPr>
        <p:spPr>
          <a:xfrm>
            <a:off x="4622800" y="1761067"/>
            <a:ext cx="4250267"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 </a:t>
            </a:r>
            <a:r>
              <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End</a:t>
            </a:r>
            <a:r>
              <a:rPr kumimoji="0" lang="en-US" sz="2800" b="1" i="0" u="none" strike="noStrike" kern="1200" cap="none" spc="0" normalizeH="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 of Year (EOY)</a:t>
            </a:r>
            <a:endPar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685800" marR="0" lvl="1" indent="-336550" algn="l" defTabSz="914400" rtl="0" eaLnBrk="1" fontAlgn="auto" latinLnBrk="0" hangingPunct="1">
              <a:lnSpc>
                <a:spcPct val="100000"/>
              </a:lnSpc>
              <a:spcBef>
                <a:spcPts val="600"/>
              </a:spcBef>
              <a:spcAft>
                <a:spcPts val="0"/>
              </a:spcAft>
              <a:buClr>
                <a:schemeClr val="accent2"/>
              </a:buClr>
              <a:buSzPct val="90000"/>
              <a:buFont typeface="Wingdings" pitchFamily="2" charset="2"/>
              <a:buChar char=""/>
              <a:tabLst/>
              <a:defRPr/>
            </a:pPr>
            <a:r>
              <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April 27</a:t>
            </a:r>
            <a:r>
              <a:rPr kumimoji="0" lang="en-US" sz="2800" b="1" i="0" u="none" strike="noStrike" kern="1200" cap="none" spc="0" normalizeH="0" baseline="3000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th</a:t>
            </a:r>
            <a:r>
              <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 May 22</a:t>
            </a:r>
            <a:r>
              <a:rPr kumimoji="0" lang="en-US" sz="2800" b="1" i="0" u="none" strike="noStrike" kern="1200" cap="none" spc="0" normalizeH="0" baseline="3000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nd</a:t>
            </a:r>
            <a:r>
              <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 </a:t>
            </a:r>
          </a:p>
          <a:p>
            <a:pPr marL="685800" lvl="1" indent="-336550" defTabSz="914400">
              <a:spcBef>
                <a:spcPts val="600"/>
              </a:spcBef>
              <a:buClr>
                <a:schemeClr val="accent2"/>
              </a:buClr>
              <a:buSzPct val="90000"/>
              <a:buFont typeface="Wingdings" pitchFamily="2" charset="2"/>
              <a:buChar char=""/>
            </a:pPr>
            <a:r>
              <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ELA- </a:t>
            </a:r>
            <a:r>
              <a:rPr lang="en-US" sz="2800" b="1" dirty="0">
                <a:solidFill>
                  <a:prstClr val="white"/>
                </a:solidFill>
                <a:effectLst>
                  <a:outerShdw blurRad="50800" dist="50800" dir="2700000" algn="tl" rotWithShape="0">
                    <a:prstClr val="black">
                      <a:alpha val="30000"/>
                    </a:prstClr>
                  </a:outerShdw>
                </a:effectLst>
              </a:rPr>
              <a:t>2 days with </a:t>
            </a:r>
            <a:r>
              <a:rPr lang="en-US" sz="2800" b="1" dirty="0" smtClean="0">
                <a:solidFill>
                  <a:prstClr val="white"/>
                </a:solidFill>
                <a:effectLst>
                  <a:outerShdw blurRad="50800" dist="50800" dir="2700000" algn="tl" rotWithShape="0">
                    <a:prstClr val="black">
                      <a:alpha val="30000"/>
                    </a:prstClr>
                  </a:outerShdw>
                </a:effectLst>
              </a:rPr>
              <a:t>50-85 </a:t>
            </a:r>
            <a:r>
              <a:rPr lang="en-US" sz="2800" b="1" dirty="0">
                <a:solidFill>
                  <a:prstClr val="white"/>
                </a:solidFill>
                <a:effectLst>
                  <a:outerShdw blurRad="50800" dist="50800" dir="2700000" algn="tl" rotWithShape="0">
                    <a:prstClr val="black">
                      <a:alpha val="30000"/>
                    </a:prstClr>
                  </a:outerShdw>
                </a:effectLst>
              </a:rPr>
              <a:t>minutes of testing each day</a:t>
            </a:r>
            <a:endPar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685800" lvl="1" indent="-336550" defTabSz="914400">
              <a:spcBef>
                <a:spcPts val="600"/>
              </a:spcBef>
              <a:buClr>
                <a:schemeClr val="accent2"/>
              </a:buClr>
              <a:buSzPct val="90000"/>
              <a:buFont typeface="Wingdings" pitchFamily="2" charset="2"/>
              <a:buChar char=""/>
            </a:pPr>
            <a:r>
              <a:rPr kumimoji="0" lang="en-US" sz="28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Math- </a:t>
            </a:r>
            <a:r>
              <a:rPr lang="en-US" sz="2800" b="1" dirty="0">
                <a:solidFill>
                  <a:prstClr val="white"/>
                </a:solidFill>
                <a:effectLst>
                  <a:outerShdw blurRad="50800" dist="50800" dir="2700000" algn="tl" rotWithShape="0">
                    <a:prstClr val="black">
                      <a:alpha val="30000"/>
                    </a:prstClr>
                  </a:outerShdw>
                </a:effectLst>
              </a:rPr>
              <a:t>2 days with </a:t>
            </a:r>
            <a:r>
              <a:rPr lang="en-US" sz="2800" b="1" dirty="0" smtClean="0">
                <a:solidFill>
                  <a:prstClr val="white"/>
                </a:solidFill>
                <a:effectLst>
                  <a:outerShdw blurRad="50800" dist="50800" dir="2700000" algn="tl" rotWithShape="0">
                    <a:prstClr val="black">
                      <a:alpha val="30000"/>
                    </a:prstClr>
                  </a:outerShdw>
                </a:effectLst>
              </a:rPr>
              <a:t>50-65 </a:t>
            </a:r>
            <a:r>
              <a:rPr lang="en-US" sz="2800" b="1" dirty="0">
                <a:solidFill>
                  <a:prstClr val="white"/>
                </a:solidFill>
                <a:effectLst>
                  <a:outerShdw blurRad="50800" dist="50800" dir="2700000" algn="tl" rotWithShape="0">
                    <a:prstClr val="black">
                      <a:alpha val="30000"/>
                    </a:prstClr>
                  </a:outerShdw>
                </a:effectLst>
              </a:rPr>
              <a:t>minutes of testing each day</a:t>
            </a:r>
            <a:endParaRPr kumimoji="0" lang="en-US" sz="28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Based Assessment </a:t>
            </a:r>
            <a:endParaRPr lang="en-US" dirty="0"/>
          </a:p>
        </p:txBody>
      </p:sp>
      <p:sp>
        <p:nvSpPr>
          <p:cNvPr id="3" name="Content Placeholder 2"/>
          <p:cNvSpPr>
            <a:spLocks noGrp="1"/>
          </p:cNvSpPr>
          <p:nvPr>
            <p:ph idx="1"/>
          </p:nvPr>
        </p:nvSpPr>
        <p:spPr/>
        <p:txBody>
          <a:bodyPr/>
          <a:lstStyle/>
          <a:p>
            <a:r>
              <a:rPr lang="en-US" dirty="0" smtClean="0"/>
              <a:t>Take place after 75% of the school year</a:t>
            </a:r>
          </a:p>
          <a:p>
            <a:r>
              <a:rPr lang="en-US" dirty="0" smtClean="0"/>
              <a:t> Will contain extended tasks and application concepts and skills (problem solving) NOT straight responses. </a:t>
            </a:r>
          </a:p>
          <a:p>
            <a:r>
              <a:rPr lang="en-US" dirty="0" smtClean="0"/>
              <a:t>ELA- will ask students to write effectively when analyzing text/research simulation</a:t>
            </a:r>
          </a:p>
          <a:p>
            <a:r>
              <a:rPr lang="en-US" dirty="0" smtClean="0"/>
              <a:t>Math- will ask students to solve multistep problems requiring abstract reasoning, precision, perseverance, and strategic use of tools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Year</a:t>
            </a:r>
            <a:endParaRPr lang="en-US" dirty="0"/>
          </a:p>
        </p:txBody>
      </p:sp>
      <p:sp>
        <p:nvSpPr>
          <p:cNvPr id="3" name="Content Placeholder 2"/>
          <p:cNvSpPr>
            <a:spLocks noGrp="1"/>
          </p:cNvSpPr>
          <p:nvPr>
            <p:ph idx="1"/>
          </p:nvPr>
        </p:nvSpPr>
        <p:spPr/>
        <p:txBody>
          <a:bodyPr/>
          <a:lstStyle/>
          <a:p>
            <a:r>
              <a:rPr lang="en-US" dirty="0" smtClean="0"/>
              <a:t>Take place after 90% of school year</a:t>
            </a:r>
          </a:p>
          <a:p>
            <a:r>
              <a:rPr lang="en-US" dirty="0" smtClean="0"/>
              <a:t>ELA will ask students to complete short answer items and reading comprehension</a:t>
            </a:r>
          </a:p>
          <a:p>
            <a:r>
              <a:rPr lang="en-US" dirty="0" smtClean="0"/>
              <a:t> Math will ask students to solve short items that address concepts and skills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Focus.thmx</Template>
  <TotalTime>147</TotalTime>
  <Words>607</Words>
  <Application>Microsoft Office PowerPoint</Application>
  <PresentationFormat>On-screen Show (4:3)</PresentationFormat>
  <Paragraphs>89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Corbel</vt:lpstr>
      <vt:lpstr>Wingdings</vt:lpstr>
      <vt:lpstr>Focus</vt:lpstr>
      <vt:lpstr>Grandview’s  PARCC Presentation</vt:lpstr>
      <vt:lpstr>Welcome!</vt:lpstr>
      <vt:lpstr>Common Core</vt:lpstr>
      <vt:lpstr>PowerPoint Presentation</vt:lpstr>
      <vt:lpstr>Video</vt:lpstr>
      <vt:lpstr>PARCC</vt:lpstr>
      <vt:lpstr>2 Parts of PARCC</vt:lpstr>
      <vt:lpstr>Performance Based Assessment </vt:lpstr>
      <vt:lpstr>End of Year</vt:lpstr>
      <vt:lpstr>PARCC vs. Traditional Assessments</vt:lpstr>
      <vt:lpstr>PARCC vs. Traditional Assessments Continued </vt:lpstr>
      <vt:lpstr>Sample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Helpful Websites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Grandview’s  PAARC Presentation</dc:title>
  <dc:creator>m s</dc:creator>
  <cp:lastModifiedBy>Chris Lee</cp:lastModifiedBy>
  <cp:revision>12</cp:revision>
  <cp:lastPrinted>2014-10-13T20:42:08Z</cp:lastPrinted>
  <dcterms:created xsi:type="dcterms:W3CDTF">2014-10-01T16:20:26Z</dcterms:created>
  <dcterms:modified xsi:type="dcterms:W3CDTF">2014-10-15T15:29:45Z</dcterms:modified>
</cp:coreProperties>
</file>